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slides/slide2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vml" ContentType="application/vnd.openxmlformats-officedocument.vmlDrawing"/>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7"/>
  </p:notesMasterIdLst>
  <p:sldIdLst>
    <p:sldId id="292" r:id="rId2"/>
    <p:sldId id="371" r:id="rId3"/>
    <p:sldId id="372" r:id="rId4"/>
    <p:sldId id="288" r:id="rId5"/>
    <p:sldId id="389" r:id="rId6"/>
    <p:sldId id="428" r:id="rId7"/>
    <p:sldId id="410" r:id="rId8"/>
    <p:sldId id="419" r:id="rId9"/>
    <p:sldId id="429" r:id="rId10"/>
    <p:sldId id="405" r:id="rId11"/>
    <p:sldId id="402" r:id="rId12"/>
    <p:sldId id="408" r:id="rId13"/>
    <p:sldId id="409" r:id="rId14"/>
    <p:sldId id="423" r:id="rId15"/>
    <p:sldId id="424" r:id="rId16"/>
    <p:sldId id="425" r:id="rId17"/>
    <p:sldId id="426" r:id="rId18"/>
    <p:sldId id="427" r:id="rId19"/>
    <p:sldId id="404" r:id="rId20"/>
    <p:sldId id="432" r:id="rId21"/>
    <p:sldId id="430" r:id="rId22"/>
    <p:sldId id="431" r:id="rId23"/>
    <p:sldId id="421" r:id="rId24"/>
    <p:sldId id="422" r:id="rId25"/>
    <p:sldId id="380"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100" d="100"/>
          <a:sy n="100" d="100"/>
        </p:scale>
        <p:origin x="-80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1" Type="http://schemas.openxmlformats.org/officeDocument/2006/relationships/theme" Target="theme/theme1.xml"/><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notesMaster" Target="notesMasters/notesMaster1.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printerSettings" Target="printerSettings/printerSettings1.bin"/><Relationship Id="rId26" Type="http://schemas.openxmlformats.org/officeDocument/2006/relationships/slide" Target="slides/slide25.xml"/><Relationship Id="rId30" Type="http://schemas.openxmlformats.org/officeDocument/2006/relationships/viewProps" Target="viewProps.xml"/><Relationship Id="rId11" Type="http://schemas.openxmlformats.org/officeDocument/2006/relationships/slide" Target="slides/slide10.xml"/><Relationship Id="rId29" Type="http://schemas.openxmlformats.org/officeDocument/2006/relationships/presProps" Target="presProps.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33F227-6B54-F242-A084-BD3DA8848BC2}" type="datetimeFigureOut">
              <a:rPr lang="en-US" smtClean="0"/>
              <a:pPr/>
              <a:t>4/11/12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877F03-02FA-FA47-B874-19D71198B02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39C5B6-7BBB-2048-B543-7A19BF776485}" type="slidenum">
              <a:rPr lang="en-US" smtClean="0"/>
              <a:pPr/>
              <a:t>23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8941966-6F7E-504C-8AAD-896AACCE67EE}" type="datetimeFigureOut">
              <a:rPr lang="en-US" smtClean="0"/>
              <a:pPr/>
              <a:t>4/11/12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F9F390-18C5-804A-8E89-C83BF618FC08}"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941966-6F7E-504C-8AAD-896AACCE67EE}" type="datetimeFigureOut">
              <a:rPr lang="en-US" smtClean="0"/>
              <a:pPr/>
              <a:t>4/11/12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F9F390-18C5-804A-8E89-C83BF618FC0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941966-6F7E-504C-8AAD-896AACCE67EE}" type="datetimeFigureOut">
              <a:rPr lang="en-US" smtClean="0"/>
              <a:pPr/>
              <a:t>4/11/12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F9F390-18C5-804A-8E89-C83BF618FC0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941966-6F7E-504C-8AAD-896AACCE67EE}" type="datetimeFigureOut">
              <a:rPr lang="en-US" smtClean="0"/>
              <a:pPr/>
              <a:t>4/11/12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F9F390-18C5-804A-8E89-C83BF618FC0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941966-6F7E-504C-8AAD-896AACCE67EE}" type="datetimeFigureOut">
              <a:rPr lang="en-US" smtClean="0"/>
              <a:pPr/>
              <a:t>4/11/12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F9F390-18C5-804A-8E89-C83BF618FC08}"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941966-6F7E-504C-8AAD-896AACCE67EE}" type="datetimeFigureOut">
              <a:rPr lang="en-US" smtClean="0"/>
              <a:pPr/>
              <a:t>4/11/12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5F9F390-18C5-804A-8E89-C83BF618FC0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8941966-6F7E-504C-8AAD-896AACCE67EE}" type="datetimeFigureOut">
              <a:rPr lang="en-US" smtClean="0"/>
              <a:pPr/>
              <a:t>4/11/12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5F9F390-18C5-804A-8E89-C83BF618FC0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8941966-6F7E-504C-8AAD-896AACCE67EE}" type="datetimeFigureOut">
              <a:rPr lang="en-US" smtClean="0"/>
              <a:pPr/>
              <a:t>4/11/12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5F9F390-18C5-804A-8E89-C83BF618FC0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941966-6F7E-504C-8AAD-896AACCE67EE}" type="datetimeFigureOut">
              <a:rPr lang="en-US" smtClean="0"/>
              <a:pPr/>
              <a:t>4/11/12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5F9F390-18C5-804A-8E89-C83BF618FC0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941966-6F7E-504C-8AAD-896AACCE67EE}" type="datetimeFigureOut">
              <a:rPr lang="en-US" smtClean="0"/>
              <a:pPr/>
              <a:t>4/11/12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5F9F390-18C5-804A-8E89-C83BF618FC0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941966-6F7E-504C-8AAD-896AACCE67EE}" type="datetimeFigureOut">
              <a:rPr lang="en-US" smtClean="0"/>
              <a:pPr/>
              <a:t>4/11/12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5F9F390-18C5-804A-8E89-C83BF618FC08}"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941966-6F7E-504C-8AAD-896AACCE67EE}" type="datetimeFigureOut">
              <a:rPr lang="en-US" smtClean="0"/>
              <a:pPr/>
              <a:t>4/11/12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F9F390-18C5-804A-8E89-C83BF618FC0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6" Type="http://schemas.openxmlformats.org/officeDocument/2006/relationships/image" Target="../media/image9.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hyperlink" Target="http://www.advocacyguru.com/" TargetMode="External"/><Relationship Id="rId3" Type="http://schemas.openxmlformats.org/officeDocument/2006/relationships/image" Target="../media/image6.png"/><Relationship Id="rId5"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 TargetMode="External"/><Relationship Id="rId1" Type="http://schemas.openxmlformats.org/officeDocument/2006/relationships/vmlDrawing" Target="../drawings/vmlDrawing1.v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youtube.com/watch?v=CXFEBbPIEOI" TargetMode="External"/><Relationship Id="rId3"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hyperlink" Target="http://www.ala.org/advocacy/advleg/advocacyuniversity/frontline_advocacy/frontline_school"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4" Type="http://schemas.openxmlformats.org/officeDocument/2006/relationships/hyperlink" Target="http://www.ala.org/advocacy/advleg/federallegislation/eduleg/skillsact/" TargetMode="External"/><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hyperlink" Target="http://www.ala.org/alsc/issuesadv" TargetMode="External"/><Relationship Id="rId5" Type="http://schemas.openxmlformats.org/officeDocument/2006/relationships/hyperlink" Target="http://www.ala.org/alsc/issuesadv/kidscampaign" TargetMode="External"/></Relationships>
</file>

<file path=ppt/slides/_rels/slide24.xml.rels><?xml version="1.0" encoding="UTF-8" standalone="yes"?>
<Relationships xmlns="http://schemas.openxmlformats.org/package/2006/relationships"><Relationship Id="rId2" Type="http://schemas.openxmlformats.org/officeDocument/2006/relationships/hyperlink" Target="http://www.ala.org/aasl/sites/ala.org.aasl/files/content/aaslpubsandjournals/aaslbooksandprod/principalsmanual.pdf" TargetMode="External"/><Relationship Id="rId3"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mlb.ilstu.edu.proxy.lib.ilstu.edu/cgi-bin/redirect.cgi?http://search.ebscohost.com.proxy.lib.ilstu.edu/login.aspx?direct=true&amp;db=eric&amp;AN=EJ842921&amp;site=eds-live&amp;scope=site" TargetMode="External"/><Relationship Id="rId3" Type="http://schemas.openxmlformats.org/officeDocument/2006/relationships/hyperlink" Target="http://www.mlb.ilstu.edu.proxy.lib.ilstu.edu/cgi-bin/redirect.cgi?http://search.ebscohost.com.proxy.lib.ilstu.edu/login.aspx?direct=true&amp;db=eric&amp;AN=EJ817348&amp;site=eds-live&amp;scope=sit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creativethink.com" TargetMode="External"/><Relationship Id="rId3"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Information </a:t>
            </a:r>
            <a:r>
              <a:rPr lang="en-US" dirty="0"/>
              <a:t>Literacy Instruction for School Libraries</a:t>
            </a:r>
          </a:p>
        </p:txBody>
      </p:sp>
      <p:sp>
        <p:nvSpPr>
          <p:cNvPr id="3" name="Subtitle 2"/>
          <p:cNvSpPr>
            <a:spLocks noGrp="1"/>
          </p:cNvSpPr>
          <p:nvPr>
            <p:ph type="subTitle" idx="1"/>
          </p:nvPr>
        </p:nvSpPr>
        <p:spPr/>
        <p:txBody>
          <a:bodyPr/>
          <a:lstStyle/>
          <a:p>
            <a:r>
              <a:rPr lang="en-US" dirty="0" smtClean="0"/>
              <a:t>C&amp;I 445</a:t>
            </a:r>
          </a:p>
          <a:p>
            <a:r>
              <a:rPr lang="en-US" dirty="0" smtClean="0"/>
              <a:t>April 9, 2012</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378152816"/>
      </p:ext>
    </p:extLst>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Stephanie Vance: Advocacy Guru</a:t>
            </a:r>
            <a:endParaRPr lang="en-US" dirty="0"/>
          </a:p>
        </p:txBody>
      </p:sp>
      <p:sp>
        <p:nvSpPr>
          <p:cNvPr id="3" name="Content Placeholder 2"/>
          <p:cNvSpPr>
            <a:spLocks noGrp="1"/>
          </p:cNvSpPr>
          <p:nvPr>
            <p:ph idx="1"/>
          </p:nvPr>
        </p:nvSpPr>
        <p:spPr>
          <a:xfrm>
            <a:off x="1203736" y="1570240"/>
            <a:ext cx="6381761" cy="3964211"/>
          </a:xfrm>
        </p:spPr>
        <p:txBody>
          <a:bodyPr>
            <a:normAutofit/>
          </a:bodyPr>
          <a:lstStyle/>
          <a:p>
            <a:r>
              <a:rPr lang="en-US" dirty="0" smtClean="0"/>
              <a:t>Author</a:t>
            </a:r>
          </a:p>
          <a:p>
            <a:r>
              <a:rPr lang="en-US" dirty="0" smtClean="0"/>
              <a:t>Former NPR Lobbyist</a:t>
            </a:r>
          </a:p>
          <a:p>
            <a:r>
              <a:rPr lang="en-US" dirty="0" smtClean="0"/>
              <a:t>Legislative Director and Staff Director in Congressional Office</a:t>
            </a:r>
          </a:p>
          <a:p>
            <a:r>
              <a:rPr lang="en-US" dirty="0" smtClean="0">
                <a:hlinkClick r:id="rId2"/>
              </a:rPr>
              <a:t>http://www.advocacyguru.com/</a:t>
            </a:r>
            <a:endParaRPr lang="en-US" dirty="0" smtClean="0"/>
          </a:p>
          <a:p>
            <a:endParaRPr lang="en-US" dirty="0" smtClean="0"/>
          </a:p>
          <a:p>
            <a:endParaRPr lang="en-US" dirty="0"/>
          </a:p>
        </p:txBody>
      </p:sp>
      <p:pic>
        <p:nvPicPr>
          <p:cNvPr id="5" name="Picture 4"/>
          <p:cNvPicPr>
            <a:picLocks noChangeAspect="1"/>
          </p:cNvPicPr>
          <p:nvPr/>
        </p:nvPicPr>
        <p:blipFill>
          <a:blip r:embed="rId3"/>
          <a:stretch>
            <a:fillRect/>
          </a:stretch>
        </p:blipFill>
        <p:spPr>
          <a:xfrm>
            <a:off x="1203736" y="4699061"/>
            <a:ext cx="1489245" cy="1648807"/>
          </a:xfrm>
          <a:prstGeom prst="rect">
            <a:avLst/>
          </a:prstGeom>
        </p:spPr>
      </p:pic>
      <p:pic>
        <p:nvPicPr>
          <p:cNvPr id="6" name="Picture 5"/>
          <p:cNvPicPr>
            <a:picLocks noChangeAspect="1"/>
          </p:cNvPicPr>
          <p:nvPr/>
        </p:nvPicPr>
        <p:blipFill>
          <a:blip r:embed="rId4"/>
          <a:stretch>
            <a:fillRect/>
          </a:stretch>
        </p:blipFill>
        <p:spPr>
          <a:xfrm>
            <a:off x="2955178" y="4699061"/>
            <a:ext cx="1386747" cy="1670780"/>
          </a:xfrm>
          <a:prstGeom prst="rect">
            <a:avLst/>
          </a:prstGeom>
        </p:spPr>
      </p:pic>
      <p:pic>
        <p:nvPicPr>
          <p:cNvPr id="7" name="Picture 6"/>
          <p:cNvPicPr>
            <a:picLocks noChangeAspect="1"/>
          </p:cNvPicPr>
          <p:nvPr/>
        </p:nvPicPr>
        <p:blipFill>
          <a:blip r:embed="rId5"/>
          <a:stretch>
            <a:fillRect/>
          </a:stretch>
        </p:blipFill>
        <p:spPr>
          <a:xfrm>
            <a:off x="4657810" y="4699061"/>
            <a:ext cx="1199133" cy="1648807"/>
          </a:xfrm>
          <a:prstGeom prst="rect">
            <a:avLst/>
          </a:prstGeom>
        </p:spPr>
      </p:pic>
      <p:pic>
        <p:nvPicPr>
          <p:cNvPr id="8" name="Picture 7"/>
          <p:cNvPicPr>
            <a:picLocks noChangeAspect="1"/>
          </p:cNvPicPr>
          <p:nvPr/>
        </p:nvPicPr>
        <p:blipFill>
          <a:blip r:embed="rId6"/>
          <a:stretch>
            <a:fillRect/>
          </a:stretch>
        </p:blipFill>
        <p:spPr>
          <a:xfrm>
            <a:off x="6195484" y="4699061"/>
            <a:ext cx="1215113" cy="167078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Self Evaluation 1</a:t>
            </a:r>
            <a:endParaRPr lang="en-US" dirty="0"/>
          </a:p>
        </p:txBody>
      </p:sp>
      <p:sp>
        <p:nvSpPr>
          <p:cNvPr id="8" name="Content Placeholder 7"/>
          <p:cNvSpPr>
            <a:spLocks noGrp="1"/>
          </p:cNvSpPr>
          <p:nvPr>
            <p:ph idx="1"/>
          </p:nvPr>
        </p:nvSpPr>
        <p:spPr/>
        <p:txBody>
          <a:bodyPr/>
          <a:lstStyle/>
          <a:p>
            <a:r>
              <a:rPr lang="en-US" dirty="0" smtClean="0"/>
              <a:t>How well have you contributed to discussion either through audio, chat, other?</a:t>
            </a:r>
          </a:p>
          <a:p>
            <a:pPr lvl="1"/>
            <a:r>
              <a:rPr lang="en-US" dirty="0" smtClean="0"/>
              <a:t>You worked to make sure comments were on topic</a:t>
            </a:r>
          </a:p>
          <a:p>
            <a:pPr lvl="1"/>
            <a:r>
              <a:rPr lang="en-US" dirty="0" smtClean="0"/>
              <a:t>Tried not to parrot what others said/new contributions.</a:t>
            </a:r>
          </a:p>
          <a:p>
            <a:pPr lvl="1"/>
            <a:r>
              <a:rPr lang="en-US" dirty="0" smtClean="0"/>
              <a:t>Talk/chat merely for the sake of talk. Does it stifle others? </a:t>
            </a:r>
          </a:p>
          <a:p>
            <a:pPr lvl="1"/>
            <a:r>
              <a:rPr lang="en-US" dirty="0" smtClean="0"/>
              <a:t>The challenge and expectations in a virtual  classroom.</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Self Evaluation 2</a:t>
            </a:r>
            <a:endParaRPr lang="en-US" dirty="0"/>
          </a:p>
        </p:txBody>
      </p:sp>
      <p:sp>
        <p:nvSpPr>
          <p:cNvPr id="8" name="Content Placeholder 7"/>
          <p:cNvSpPr>
            <a:spLocks noGrp="1"/>
          </p:cNvSpPr>
          <p:nvPr>
            <p:ph idx="1"/>
          </p:nvPr>
        </p:nvSpPr>
        <p:spPr/>
        <p:txBody>
          <a:bodyPr/>
          <a:lstStyle/>
          <a:p>
            <a:r>
              <a:rPr lang="en-US" dirty="0" smtClean="0"/>
              <a:t>Do you feel what you’ve contributed has added to your classmates discovery of information literacy?</a:t>
            </a:r>
          </a:p>
          <a:p>
            <a:pPr lvl="1"/>
            <a:r>
              <a:rPr lang="en-US" dirty="0" smtClean="0"/>
              <a:t>Some felt they gained more than they gave.</a:t>
            </a:r>
          </a:p>
          <a:p>
            <a:pPr lvl="1"/>
            <a:r>
              <a:rPr lang="en-US" dirty="0" smtClean="0"/>
              <a:t>Although we may be novices there are things you know.</a:t>
            </a:r>
          </a:p>
          <a:p>
            <a:pPr lvl="1"/>
            <a:r>
              <a:rPr lang="en-US" dirty="0" smtClean="0"/>
              <a:t>Appreciate knowing that others like your ideas.</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Self Evaluation 3</a:t>
            </a:r>
            <a:endParaRPr lang="en-US" dirty="0"/>
          </a:p>
        </p:txBody>
      </p:sp>
      <p:sp>
        <p:nvSpPr>
          <p:cNvPr id="8" name="Content Placeholder 7"/>
          <p:cNvSpPr>
            <a:spLocks noGrp="1"/>
          </p:cNvSpPr>
          <p:nvPr>
            <p:ph idx="1"/>
          </p:nvPr>
        </p:nvSpPr>
        <p:spPr>
          <a:xfrm>
            <a:off x="457200" y="1600201"/>
            <a:ext cx="8229600" cy="3568700"/>
          </a:xfrm>
        </p:spPr>
        <p:txBody>
          <a:bodyPr>
            <a:normAutofit/>
          </a:bodyPr>
          <a:lstStyle/>
          <a:p>
            <a:r>
              <a:rPr lang="en-US" dirty="0" smtClean="0"/>
              <a:t>What ways do you think the instructor could better prompt discussion?</a:t>
            </a:r>
          </a:p>
          <a:p>
            <a:pPr lvl="1"/>
            <a:r>
              <a:rPr lang="en-US" dirty="0" smtClean="0"/>
              <a:t>Most feel that we’ve had some great discussions</a:t>
            </a:r>
          </a:p>
          <a:p>
            <a:pPr lvl="1"/>
            <a:r>
              <a:rPr lang="en-US" dirty="0" smtClean="0"/>
              <a:t>Appreciate questions and wait time</a:t>
            </a:r>
          </a:p>
          <a:p>
            <a:pPr lvl="1"/>
            <a:r>
              <a:rPr lang="en-US" dirty="0" smtClean="0"/>
              <a:t>Enjoy small group opportunities</a:t>
            </a:r>
          </a:p>
          <a:p>
            <a:pPr lvl="1"/>
            <a:r>
              <a:rPr lang="en-US" dirty="0" smtClean="0"/>
              <a:t>Discussion Boards on the group wiki</a:t>
            </a:r>
          </a:p>
          <a:p>
            <a:pPr lvl="1">
              <a:buNone/>
            </a:pPr>
            <a:endParaRPr lang="en-US" dirty="0" smtClean="0"/>
          </a:p>
          <a:p>
            <a:pPr lvl="1">
              <a:buNone/>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21890" y="457200"/>
            <a:ext cx="5214762" cy="1143000"/>
          </a:xfrm>
        </p:spPr>
        <p:txBody>
          <a:bodyPr/>
          <a:lstStyle/>
          <a:p>
            <a:r>
              <a:rPr lang="en-US" dirty="0" smtClean="0"/>
              <a:t>Action Plan</a:t>
            </a:r>
            <a:endParaRPr lang="en-US" dirty="0"/>
          </a:p>
        </p:txBody>
      </p:sp>
      <p:sp>
        <p:nvSpPr>
          <p:cNvPr id="3" name="Content Placeholder 2"/>
          <p:cNvSpPr>
            <a:spLocks noGrp="1"/>
          </p:cNvSpPr>
          <p:nvPr>
            <p:ph idx="1"/>
          </p:nvPr>
        </p:nvSpPr>
        <p:spPr/>
        <p:txBody>
          <a:bodyPr>
            <a:normAutofit/>
          </a:bodyPr>
          <a:lstStyle/>
          <a:p>
            <a:r>
              <a:rPr lang="en-US" dirty="0" smtClean="0"/>
              <a:t>Write a detailed action plan proposal to promote Information Literacy to the larger community.  Include </a:t>
            </a:r>
          </a:p>
          <a:p>
            <a:pPr lvl="1"/>
            <a:r>
              <a:rPr lang="en-US" dirty="0" smtClean="0"/>
              <a:t>need </a:t>
            </a:r>
          </a:p>
          <a:p>
            <a:pPr lvl="1"/>
            <a:r>
              <a:rPr lang="en-US" dirty="0" smtClean="0"/>
              <a:t>definition </a:t>
            </a:r>
          </a:p>
          <a:p>
            <a:pPr lvl="1"/>
            <a:r>
              <a:rPr lang="en-US" dirty="0" smtClean="0"/>
              <a:t>overview of standards </a:t>
            </a:r>
          </a:p>
          <a:p>
            <a:pPr lvl="1"/>
            <a:r>
              <a:rPr lang="en-US" dirty="0" smtClean="0"/>
              <a:t>suggestions for implementation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21890" y="457200"/>
            <a:ext cx="5214762" cy="1143000"/>
          </a:xfrm>
        </p:spPr>
        <p:txBody>
          <a:bodyPr/>
          <a:lstStyle/>
          <a:p>
            <a:r>
              <a:rPr lang="en-US" dirty="0" smtClean="0"/>
              <a:t>Action Plan Options</a:t>
            </a:r>
            <a:endParaRPr lang="en-US" dirty="0"/>
          </a:p>
        </p:txBody>
      </p:sp>
      <p:sp>
        <p:nvSpPr>
          <p:cNvPr id="3" name="Content Placeholder 2"/>
          <p:cNvSpPr>
            <a:spLocks noGrp="1"/>
          </p:cNvSpPr>
          <p:nvPr>
            <p:ph idx="1"/>
          </p:nvPr>
        </p:nvSpPr>
        <p:spPr/>
        <p:txBody>
          <a:bodyPr>
            <a:normAutofit/>
          </a:bodyPr>
          <a:lstStyle/>
          <a:p>
            <a:r>
              <a:rPr lang="en-US" dirty="0" smtClean="0"/>
              <a:t>1. Develop a presentation to give to the members of your staff. </a:t>
            </a:r>
          </a:p>
          <a:p>
            <a:r>
              <a:rPr lang="en-US" dirty="0" smtClean="0"/>
              <a:t>2. A series of articles to be included in a newsletter for parents. </a:t>
            </a:r>
          </a:p>
          <a:p>
            <a:r>
              <a:rPr lang="en-US" dirty="0" smtClean="0"/>
              <a:t>3. A presentation to the local school board, or a local civic organization. </a:t>
            </a:r>
          </a:p>
          <a:p>
            <a:r>
              <a:rPr lang="en-US" dirty="0" smtClean="0"/>
              <a:t>?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21890" y="457200"/>
            <a:ext cx="5214762" cy="1143000"/>
          </a:xfrm>
        </p:spPr>
        <p:txBody>
          <a:bodyPr/>
          <a:lstStyle/>
          <a:p>
            <a:r>
              <a:rPr lang="en-US" dirty="0" smtClean="0"/>
              <a:t>Action Plan</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 Upon completion of your action plan consider steps to implementation.  What may need to be done prior to your plan? What potential roadblocks may exist?  Who are some of the key players? </a:t>
            </a:r>
          </a:p>
          <a:p>
            <a:pPr>
              <a:buNone/>
            </a:pPr>
            <a:r>
              <a:rPr lang="en-US" dirty="0" smtClean="0"/>
              <a:t>• Besides the presentation slides or newsletter articles, create a short PowerPoint presentation describing your action plan to your classmates. 3 Slides Maximum</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17267" y="274638"/>
            <a:ext cx="8229600" cy="1143000"/>
          </a:xfrm>
        </p:spPr>
        <p:txBody>
          <a:bodyPr/>
          <a:lstStyle/>
          <a:p>
            <a:r>
              <a:rPr lang="en-US" dirty="0" smtClean="0"/>
              <a:t>Action Plan Rubric</a:t>
            </a:r>
            <a:endParaRPr lang="en-US" dirty="0"/>
          </a:p>
        </p:txBody>
      </p:sp>
      <p:graphicFrame>
        <p:nvGraphicFramePr>
          <p:cNvPr id="28675" name="Object 3"/>
          <p:cNvGraphicFramePr>
            <a:graphicFrameLocks noChangeAspect="1"/>
          </p:cNvGraphicFramePr>
          <p:nvPr/>
        </p:nvGraphicFramePr>
        <p:xfrm>
          <a:off x="891234" y="1661160"/>
          <a:ext cx="7732538" cy="2548421"/>
        </p:xfrm>
        <a:graphic>
          <a:graphicData uri="http://schemas.openxmlformats.org/presentationml/2006/ole">
            <p:oleObj spid="_x0000_s61442" name="Document" r:id="rId3" imgW="5625893" imgH="1854132" progId="Word.Document.12">
              <p:link updateAutomatic="1"/>
            </p:oleObj>
          </a:graphicData>
        </a:graphic>
      </p:graphicFrame>
      <p:sp>
        <p:nvSpPr>
          <p:cNvPr id="4" name="TextBox 3"/>
          <p:cNvSpPr txBox="1"/>
          <p:nvPr/>
        </p:nvSpPr>
        <p:spPr>
          <a:xfrm>
            <a:off x="1158240" y="4495800"/>
            <a:ext cx="7252172" cy="584776"/>
          </a:xfrm>
          <a:prstGeom prst="rect">
            <a:avLst/>
          </a:prstGeom>
          <a:noFill/>
        </p:spPr>
        <p:txBody>
          <a:bodyPr wrap="square" rtlCol="0">
            <a:spAutoFit/>
          </a:bodyPr>
          <a:lstStyle/>
          <a:p>
            <a:pPr algn="ctr"/>
            <a:r>
              <a:rPr lang="en-US" sz="3200" dirty="0" smtClean="0">
                <a:latin typeface="Bookman" pitchFamily="18" charset="0"/>
              </a:rPr>
              <a:t>Plans are due April 30th</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Plan</a:t>
            </a:r>
            <a:endParaRPr lang="en-US" dirty="0"/>
          </a:p>
        </p:txBody>
      </p:sp>
      <p:sp>
        <p:nvSpPr>
          <p:cNvPr id="3" name="Content Placeholder 2"/>
          <p:cNvSpPr>
            <a:spLocks noGrp="1"/>
          </p:cNvSpPr>
          <p:nvPr>
            <p:ph idx="1"/>
          </p:nvPr>
        </p:nvSpPr>
        <p:spPr/>
        <p:txBody>
          <a:bodyPr/>
          <a:lstStyle/>
          <a:p>
            <a:r>
              <a:rPr lang="en-US" dirty="0" smtClean="0"/>
              <a:t>Email to me</a:t>
            </a:r>
          </a:p>
          <a:p>
            <a:pPr lvl="1"/>
            <a:r>
              <a:rPr lang="en-US" dirty="0" smtClean="0"/>
              <a:t>1 Word Document</a:t>
            </a:r>
          </a:p>
          <a:p>
            <a:pPr lvl="1"/>
            <a:r>
              <a:rPr lang="en-US" dirty="0" smtClean="0"/>
              <a:t>3-4 Slide presentation to outline your plan</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Overload Syndrome</a:t>
            </a:r>
            <a:endParaRPr lang="en-US" dirty="0"/>
          </a:p>
        </p:txBody>
      </p:sp>
      <p:sp>
        <p:nvSpPr>
          <p:cNvPr id="3" name="Content Placeholder 2"/>
          <p:cNvSpPr>
            <a:spLocks noGrp="1"/>
          </p:cNvSpPr>
          <p:nvPr>
            <p:ph idx="1"/>
          </p:nvPr>
        </p:nvSpPr>
        <p:spPr>
          <a:xfrm>
            <a:off x="2527300" y="5713414"/>
            <a:ext cx="4140200" cy="825500"/>
          </a:xfrm>
        </p:spPr>
        <p:txBody>
          <a:bodyPr>
            <a:normAutofit/>
          </a:bodyPr>
          <a:lstStyle/>
          <a:p>
            <a:r>
              <a:rPr lang="en-US" sz="1200" dirty="0" smtClean="0">
                <a:hlinkClick r:id="rId2"/>
              </a:rPr>
              <a:t>http://www.youtube.com/watch?v=CXFEBbPIEOI</a:t>
            </a:r>
            <a:endParaRPr lang="en-US" sz="1200" dirty="0" smtClean="0"/>
          </a:p>
          <a:p>
            <a:endParaRPr lang="en-US" sz="1200" dirty="0"/>
          </a:p>
        </p:txBody>
      </p:sp>
      <p:pic>
        <p:nvPicPr>
          <p:cNvPr id="4" name="Picture 3">
            <a:hlinkClick r:id="rId2"/>
          </p:cNvPr>
          <p:cNvPicPr>
            <a:picLocks noChangeAspect="1"/>
          </p:cNvPicPr>
          <p:nvPr/>
        </p:nvPicPr>
        <p:blipFill>
          <a:blip r:embed="rId3"/>
          <a:stretch>
            <a:fillRect/>
          </a:stretch>
        </p:blipFill>
        <p:spPr>
          <a:xfrm>
            <a:off x="2527300" y="1353766"/>
            <a:ext cx="4359648" cy="435964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229600" cy="1143000"/>
          </a:xfrm>
        </p:spPr>
        <p:txBody>
          <a:bodyPr>
            <a:normAutofit/>
          </a:bodyPr>
          <a:lstStyle/>
          <a:p>
            <a:r>
              <a:rPr lang="en-US" sz="2000" dirty="0" smtClean="0"/>
              <a:t>Welcome back Everyone!</a:t>
            </a:r>
            <a:endParaRPr lang="en-US" sz="2000" dirty="0"/>
          </a:p>
        </p:txBody>
      </p:sp>
      <p:sp>
        <p:nvSpPr>
          <p:cNvPr id="7" name="TextBox 6"/>
          <p:cNvSpPr txBox="1"/>
          <p:nvPr/>
        </p:nvSpPr>
        <p:spPr>
          <a:xfrm>
            <a:off x="0" y="3695700"/>
            <a:ext cx="4515909" cy="1815882"/>
          </a:xfrm>
          <a:prstGeom prst="rect">
            <a:avLst/>
          </a:prstGeom>
          <a:noFill/>
        </p:spPr>
        <p:txBody>
          <a:bodyPr wrap="square" rtlCol="0">
            <a:spAutoFit/>
          </a:bodyPr>
          <a:lstStyle/>
          <a:p>
            <a:pPr lvl="0" algn="ctr" defTabSz="914400">
              <a:spcBef>
                <a:spcPct val="0"/>
              </a:spcBef>
              <a:defRPr/>
            </a:pPr>
            <a:r>
              <a:rPr lang="en-US" sz="1400" b="1" dirty="0" smtClean="0">
                <a:latin typeface="Arabic Typesetting" pitchFamily="66" charset="-78"/>
                <a:cs typeface="Arabic Typesetting" pitchFamily="66" charset="-78"/>
              </a:rPr>
              <a:t>Every class, please check your audio: Tools&gt;audio&gt;audio set up wizard</a:t>
            </a:r>
            <a:br>
              <a:rPr lang="en-US" sz="1400" b="1" dirty="0" smtClean="0">
                <a:latin typeface="Arabic Typesetting" pitchFamily="66" charset="-78"/>
                <a:cs typeface="Arabic Typesetting" pitchFamily="66" charset="-78"/>
              </a:rPr>
            </a:br>
            <a:r>
              <a:rPr lang="en-US" sz="1400" b="1" dirty="0" smtClean="0">
                <a:solidFill>
                  <a:srgbClr val="00B050"/>
                </a:solidFill>
                <a:latin typeface="Arabic Typesetting" pitchFamily="66" charset="-78"/>
                <a:cs typeface="Arabic Typesetting" pitchFamily="66" charset="-78"/>
              </a:rPr>
              <a:t>Green Check Good</a:t>
            </a:r>
            <a:r>
              <a:rPr lang="en-US" sz="1400" b="1" dirty="0" smtClean="0">
                <a:latin typeface="Arabic Typesetting" pitchFamily="66" charset="-78"/>
                <a:cs typeface="Arabic Typesetting" pitchFamily="66" charset="-78"/>
              </a:rPr>
              <a:t/>
            </a:r>
            <a:br>
              <a:rPr lang="en-US" sz="1400" b="1" dirty="0" smtClean="0">
                <a:latin typeface="Arabic Typesetting" pitchFamily="66" charset="-78"/>
                <a:cs typeface="Arabic Typesetting" pitchFamily="66" charset="-78"/>
              </a:rPr>
            </a:br>
            <a:r>
              <a:rPr lang="en-US" sz="1400" b="1" dirty="0" smtClean="0">
                <a:solidFill>
                  <a:srgbClr val="FF0000"/>
                </a:solidFill>
                <a:latin typeface="Arabic Typesetting" pitchFamily="66" charset="-78"/>
                <a:cs typeface="Arabic Typesetting" pitchFamily="66" charset="-78"/>
              </a:rPr>
              <a:t>Red X-can’t hear </a:t>
            </a:r>
            <a:r>
              <a:rPr lang="en-US" sz="1400" b="1" dirty="0" smtClean="0">
                <a:latin typeface="Arabic Typesetting" pitchFamily="66" charset="-78"/>
                <a:cs typeface="Arabic Typesetting" pitchFamily="66" charset="-78"/>
              </a:rPr>
              <a:t>	</a:t>
            </a:r>
            <a:br>
              <a:rPr lang="en-US" sz="1400" b="1" dirty="0" smtClean="0">
                <a:latin typeface="Arabic Typesetting" pitchFamily="66" charset="-78"/>
                <a:cs typeface="Arabic Typesetting" pitchFamily="66" charset="-78"/>
              </a:rPr>
            </a:br>
            <a:r>
              <a:rPr lang="en-US" sz="1400" b="1" dirty="0" smtClean="0">
                <a:latin typeface="Arabic Typesetting" pitchFamily="66" charset="-78"/>
                <a:cs typeface="Arabic Typesetting" pitchFamily="66" charset="-78"/>
              </a:rPr>
              <a:t>(</a:t>
            </a:r>
            <a:r>
              <a:rPr lang="en-US" sz="1400" b="1" dirty="0" smtClean="0">
                <a:solidFill>
                  <a:srgbClr val="FF0000"/>
                </a:solidFill>
                <a:latin typeface="Arabic Typesetting" pitchFamily="66" charset="-78"/>
                <a:cs typeface="Arabic Typesetting" pitchFamily="66" charset="-78"/>
              </a:rPr>
              <a:t>contact tech support and be ready to use telephony</a:t>
            </a:r>
            <a:r>
              <a:rPr lang="en-US" sz="1400" b="1" dirty="0" smtClean="0">
                <a:latin typeface="Arabic Typesetting" pitchFamily="66" charset="-78"/>
                <a:cs typeface="Arabic Typesetting" pitchFamily="66" charset="-78"/>
              </a:rPr>
              <a:t>).</a:t>
            </a:r>
            <a:br>
              <a:rPr lang="en-US" sz="1400" b="1" dirty="0" smtClean="0">
                <a:latin typeface="Arabic Typesetting" pitchFamily="66" charset="-78"/>
                <a:cs typeface="Arabic Typesetting" pitchFamily="66" charset="-78"/>
              </a:rPr>
            </a:br>
            <a:r>
              <a:rPr lang="en-US" sz="1400" b="1" dirty="0" smtClean="0">
                <a:solidFill>
                  <a:srgbClr val="FF0000"/>
                </a:solidFill>
                <a:latin typeface="Arabic Typesetting" pitchFamily="66" charset="-78"/>
                <a:cs typeface="Arabic Typesetting" pitchFamily="66" charset="-78"/>
              </a:rPr>
              <a:t>Click on the Telephone icon and follow instructions on the screen.</a:t>
            </a:r>
            <a:endParaRPr lang="en-US" sz="1400" b="1" i="1" dirty="0">
              <a:latin typeface="Arabic Typesetting" pitchFamily="66" charset="-78"/>
              <a:cs typeface="Arabic Typesetting" pitchFamily="66" charset="-78"/>
            </a:endParaRPr>
          </a:p>
        </p:txBody>
      </p:sp>
      <p:sp>
        <p:nvSpPr>
          <p:cNvPr id="8" name="TextBox 7"/>
          <p:cNvSpPr txBox="1"/>
          <p:nvPr/>
        </p:nvSpPr>
        <p:spPr>
          <a:xfrm>
            <a:off x="373590" y="908447"/>
            <a:ext cx="6048877" cy="1938992"/>
          </a:xfrm>
          <a:prstGeom prst="rect">
            <a:avLst/>
          </a:prstGeom>
          <a:noFill/>
        </p:spPr>
        <p:txBody>
          <a:bodyPr wrap="square" rtlCol="0">
            <a:spAutoFit/>
          </a:bodyPr>
          <a:lstStyle/>
          <a:p>
            <a:pPr algn="ctr"/>
            <a:r>
              <a:rPr lang="en-US" sz="4000" dirty="0" smtClean="0"/>
              <a:t>Other than information literacy, what’s one thing you advocate for?</a:t>
            </a:r>
            <a:endParaRPr lang="en-US" sz="4000" dirty="0"/>
          </a:p>
        </p:txBody>
      </p:sp>
      <p:pic>
        <p:nvPicPr>
          <p:cNvPr id="9" name="Picture 8"/>
          <p:cNvPicPr>
            <a:picLocks noChangeAspect="1"/>
          </p:cNvPicPr>
          <p:nvPr/>
        </p:nvPicPr>
        <p:blipFill>
          <a:blip r:embed="rId2"/>
          <a:stretch>
            <a:fillRect/>
          </a:stretch>
        </p:blipFill>
        <p:spPr>
          <a:xfrm>
            <a:off x="6984727" y="3238500"/>
            <a:ext cx="1703949" cy="1447800"/>
          </a:xfrm>
          <a:prstGeom prst="rect">
            <a:avLst/>
          </a:prstGeom>
        </p:spPr>
      </p:pic>
      <p:pic>
        <p:nvPicPr>
          <p:cNvPr id="10" name="Picture 9"/>
          <p:cNvPicPr>
            <a:picLocks noChangeAspect="1"/>
          </p:cNvPicPr>
          <p:nvPr/>
        </p:nvPicPr>
        <p:blipFill>
          <a:blip r:embed="rId3"/>
          <a:stretch>
            <a:fillRect/>
          </a:stretch>
        </p:blipFill>
        <p:spPr>
          <a:xfrm>
            <a:off x="6339176" y="4971832"/>
            <a:ext cx="2349500" cy="1079500"/>
          </a:xfrm>
          <a:prstGeom prst="rect">
            <a:avLst/>
          </a:prstGeom>
        </p:spPr>
      </p:pic>
      <p:pic>
        <p:nvPicPr>
          <p:cNvPr id="11" name="Picture 10"/>
          <p:cNvPicPr>
            <a:picLocks noChangeAspect="1"/>
          </p:cNvPicPr>
          <p:nvPr/>
        </p:nvPicPr>
        <p:blipFill>
          <a:blip r:embed="rId4"/>
          <a:stretch>
            <a:fillRect/>
          </a:stretch>
        </p:blipFill>
        <p:spPr>
          <a:xfrm>
            <a:off x="5428191" y="3733800"/>
            <a:ext cx="1397000" cy="6096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Frontline Advocacy</a:t>
            </a:r>
            <a:endParaRPr lang="en-US" dirty="0"/>
          </a:p>
        </p:txBody>
      </p:sp>
      <p:sp>
        <p:nvSpPr>
          <p:cNvPr id="3" name="Content Placeholder 2"/>
          <p:cNvSpPr>
            <a:spLocks noGrp="1"/>
          </p:cNvSpPr>
          <p:nvPr>
            <p:ph idx="1"/>
          </p:nvPr>
        </p:nvSpPr>
        <p:spPr>
          <a:xfrm>
            <a:off x="457200" y="1600201"/>
            <a:ext cx="8229600" cy="1841500"/>
          </a:xfrm>
        </p:spPr>
        <p:txBody>
          <a:bodyPr/>
          <a:lstStyle/>
          <a:p>
            <a:r>
              <a:rPr lang="en-US" dirty="0" smtClean="0">
                <a:hlinkClick r:id="rId2"/>
              </a:rPr>
              <a:t>http://www.ala.org/advocacy/advleg/advocacyuniversity/frontline_advocacy/frontline_school</a:t>
            </a:r>
            <a:endParaRPr lang="en-US" dirty="0" smtClean="0"/>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2900"/>
            <a:ext cx="8229600" cy="1257300"/>
          </a:xfrm>
        </p:spPr>
        <p:txBody>
          <a:bodyPr>
            <a:normAutofit fontScale="90000"/>
          </a:bodyPr>
          <a:lstStyle/>
          <a:p>
            <a:r>
              <a:rPr lang="en-US" dirty="0" smtClean="0"/>
              <a:t>Frontline Advocacy</a:t>
            </a:r>
            <a:br>
              <a:rPr lang="en-US" dirty="0" smtClean="0"/>
            </a:br>
            <a:r>
              <a:rPr lang="en-US" sz="2222" b="1" dirty="0" smtClean="0"/>
              <a:t>Ten Basic Steps to Successful Frontline Advocacy for School Library Leadership</a:t>
            </a:r>
            <a:r>
              <a:rPr lang="en-US" b="1" dirty="0" smtClean="0"/>
              <a:t/>
            </a:r>
            <a:br>
              <a:rPr lang="en-US" b="1" dirty="0" smtClean="0"/>
            </a:br>
            <a:endParaRPr lang="en-US" dirty="0"/>
          </a:p>
        </p:txBody>
      </p:sp>
      <p:sp>
        <p:nvSpPr>
          <p:cNvPr id="3" name="Content Placeholder 2"/>
          <p:cNvSpPr>
            <a:spLocks noGrp="1"/>
          </p:cNvSpPr>
          <p:nvPr>
            <p:ph idx="1"/>
          </p:nvPr>
        </p:nvSpPr>
        <p:spPr/>
        <p:txBody>
          <a:bodyPr>
            <a:normAutofit fontScale="62500" lnSpcReduction="20000"/>
          </a:bodyPr>
          <a:lstStyle/>
          <a:p>
            <a:pPr marL="514350" indent="-514350">
              <a:buFont typeface="+mj-lt"/>
              <a:buAutoNum type="arabicPeriod"/>
            </a:pPr>
            <a:r>
              <a:rPr lang="en-US" b="1" dirty="0" smtClean="0"/>
              <a:t>Be sure your library administration supports frontline advocacy, then recruit others who have a strong interest in your library media center to join you in your efforts. Who? The other members of your library staff, of course, but also student volunteers, parents, teachers and other school staff who love what the library media center contributes to your school and its students. This is your “A Team.” (“A” stands for advocacy!)</a:t>
            </a:r>
          </a:p>
          <a:p>
            <a:pPr marL="514350" indent="-514350">
              <a:buFont typeface="+mj-lt"/>
              <a:buAutoNum type="arabicPeriod"/>
            </a:pPr>
            <a:r>
              <a:rPr lang="en-US" b="1" dirty="0" smtClean="0"/>
              <a:t>Gather your A Team together and think hard about your library media center. What are its strengths, weaknesses, opportunities and threats?</a:t>
            </a:r>
          </a:p>
          <a:p>
            <a:pPr marL="514350" indent="-514350">
              <a:buFont typeface="+mj-lt"/>
              <a:buAutoNum type="arabicPeriod"/>
            </a:pPr>
            <a:r>
              <a:rPr lang="en-US" b="1" dirty="0" smtClean="0"/>
              <a:t>Determine your goal.  For example, would you like to make the library media center more visually inviting, or offer after-school reading help in the library?</a:t>
            </a:r>
          </a:p>
          <a:p>
            <a:pPr marL="514350" indent="-514350">
              <a:buFont typeface="+mj-lt"/>
              <a:buAutoNum type="arabicPeriod"/>
            </a:pPr>
            <a:r>
              <a:rPr lang="en-US" b="1" dirty="0" smtClean="0"/>
              <a:t>Understand why that goal is important to student success. These are your objectives.</a:t>
            </a:r>
          </a:p>
          <a:p>
            <a:pPr marL="514350" indent="-514350">
              <a:buFont typeface="+mj-lt"/>
              <a:buAutoNum type="arabicPeriod"/>
            </a:pPr>
            <a:r>
              <a:rPr lang="en-US" b="1" dirty="0" smtClean="0"/>
              <a:t>Craft a strong, clear message that communicates your goal. Make it short and memorable. Be sure that listeners understand that your library media center is the coolest place in school! </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2900"/>
            <a:ext cx="8229600" cy="1257300"/>
          </a:xfrm>
        </p:spPr>
        <p:txBody>
          <a:bodyPr>
            <a:normAutofit fontScale="90000"/>
          </a:bodyPr>
          <a:lstStyle/>
          <a:p>
            <a:r>
              <a:rPr lang="en-US" dirty="0" smtClean="0"/>
              <a:t>Frontline Advocacy</a:t>
            </a:r>
            <a:br>
              <a:rPr lang="en-US" dirty="0" smtClean="0"/>
            </a:br>
            <a:r>
              <a:rPr lang="en-US" sz="2222" b="1" dirty="0" smtClean="0"/>
              <a:t>Ten Basic Steps to Successful Frontline Advocacy for School Library Leadership</a:t>
            </a:r>
            <a:r>
              <a:rPr lang="en-US" b="1" dirty="0" smtClean="0"/>
              <a:t/>
            </a:r>
            <a:br>
              <a:rPr lang="en-US" b="1" dirty="0" smtClean="0"/>
            </a:br>
            <a:endParaRPr lang="en-US" dirty="0"/>
          </a:p>
        </p:txBody>
      </p:sp>
      <p:sp>
        <p:nvSpPr>
          <p:cNvPr id="3" name="Content Placeholder 2"/>
          <p:cNvSpPr>
            <a:spLocks noGrp="1"/>
          </p:cNvSpPr>
          <p:nvPr>
            <p:ph idx="1"/>
          </p:nvPr>
        </p:nvSpPr>
        <p:spPr/>
        <p:txBody>
          <a:bodyPr>
            <a:normAutofit fontScale="55000" lnSpcReduction="20000"/>
          </a:bodyPr>
          <a:lstStyle/>
          <a:p>
            <a:pPr marL="514350" indent="-514350">
              <a:buNone/>
            </a:pPr>
            <a:r>
              <a:rPr lang="en-US" dirty="0" smtClean="0"/>
              <a:t>6.  	Ask your A Team to list all the people they know who need to hear your important and timely message.</a:t>
            </a:r>
          </a:p>
          <a:p>
            <a:pPr marL="514350" indent="-514350">
              <a:buNone/>
            </a:pPr>
            <a:r>
              <a:rPr lang="en-US" dirty="0" smtClean="0"/>
              <a:t>7.	Think of all the ways you can communicate your message to a variety of people. These are your strategies. Brainstorm beyond the A Team and get lots of people’s creative suggestions. Schedule an after-school session to create fun decor. Put on a skit or puppet show at the next school program. Make special bookmarks or buttons. Write an article for the school or community newsletter. Have fun with this! Remember, there are no bad ideas (well, almost none).</a:t>
            </a:r>
          </a:p>
          <a:p>
            <a:pPr marL="514350" indent="-514350">
              <a:buNone/>
            </a:pPr>
            <a:r>
              <a:rPr lang="en-US" dirty="0" smtClean="0"/>
              <a:t>8.	Congratulations! You’ve just developed your A Team’s frontline advocacy plan. Now it’s time to write it down. </a:t>
            </a:r>
          </a:p>
          <a:p>
            <a:pPr marL="514350" indent="-514350">
              <a:buNone/>
            </a:pPr>
            <a:r>
              <a:rPr lang="en-US" dirty="0" smtClean="0"/>
              <a:t>9.	Find jobs for everyone on your school library media center staff and anyone else who wants to help. Ask them to use their networks of friends, family and others to help spread the message that your library media center is the heart of learning at your school. Let them work at their comfort level, and encourage them to have fun doing it.</a:t>
            </a:r>
          </a:p>
          <a:p>
            <a:pPr marL="514350" indent="-514350">
              <a:buNone/>
            </a:pPr>
            <a:r>
              <a:rPr lang="en-US" dirty="0" smtClean="0"/>
              <a:t>10.	Get the A Team together regularly to evaluate how you’re doing and to celebrate a job well done. </a:t>
            </a:r>
            <a:endParaRPr lang="en-US" b="1"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Advocacy: Knowing the issues</a:t>
            </a:r>
            <a:endParaRPr lang="en-US" dirty="0"/>
          </a:p>
        </p:txBody>
      </p:sp>
      <p:sp>
        <p:nvSpPr>
          <p:cNvPr id="3" name="Content Placeholder 2"/>
          <p:cNvSpPr>
            <a:spLocks noGrp="1"/>
          </p:cNvSpPr>
          <p:nvPr>
            <p:ph idx="1"/>
          </p:nvPr>
        </p:nvSpPr>
        <p:spPr/>
        <p:txBody>
          <a:bodyPr/>
          <a:lstStyle/>
          <a:p>
            <a:r>
              <a:rPr lang="en-US" dirty="0" smtClean="0"/>
              <a:t>What do I advocate for?</a:t>
            </a:r>
          </a:p>
          <a:p>
            <a:pPr lvl="1"/>
            <a:r>
              <a:rPr lang="en-US" dirty="0" smtClean="0">
                <a:hlinkClick r:id="rId3"/>
              </a:rPr>
              <a:t>http://www.ala.org/alsc/issuesadv</a:t>
            </a:r>
            <a:r>
              <a:rPr lang="en-US" dirty="0" smtClean="0"/>
              <a:t> </a:t>
            </a:r>
          </a:p>
          <a:p>
            <a:r>
              <a:rPr lang="en-US" dirty="0" err="1" smtClean="0"/>
              <a:t>SKILLs</a:t>
            </a:r>
            <a:r>
              <a:rPr lang="en-US" dirty="0" smtClean="0"/>
              <a:t> Act</a:t>
            </a:r>
          </a:p>
          <a:p>
            <a:pPr lvl="1"/>
            <a:r>
              <a:rPr lang="en-US" dirty="0" smtClean="0">
                <a:hlinkClick r:id="rId4"/>
              </a:rPr>
              <a:t>http://www.ala.org/advocacy/advleg/federallegislation/eduleg/skillsact/</a:t>
            </a:r>
            <a:r>
              <a:rPr lang="en-US" dirty="0" smtClean="0"/>
              <a:t> </a:t>
            </a:r>
          </a:p>
          <a:p>
            <a:r>
              <a:rPr lang="en-US" dirty="0" smtClean="0"/>
              <a:t>Kids @ your library campaign resources</a:t>
            </a:r>
          </a:p>
          <a:p>
            <a:pPr lvl="1"/>
            <a:r>
              <a:rPr lang="en-US" dirty="0" smtClean="0">
                <a:hlinkClick r:id="rId5"/>
              </a:rPr>
              <a:t>http://www.ala.org/alsc/issuesadv/kidscampaign</a:t>
            </a:r>
            <a:endParaRPr lang="en-US" dirty="0" smtClean="0"/>
          </a:p>
          <a:p>
            <a:pPr lvl="1">
              <a:buNone/>
            </a:pP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AASL Principal’s Manual</a:t>
            </a:r>
            <a:endParaRPr lang="en-US" dirty="0"/>
          </a:p>
        </p:txBody>
      </p:sp>
      <p:sp>
        <p:nvSpPr>
          <p:cNvPr id="3" name="Content Placeholder 2"/>
          <p:cNvSpPr>
            <a:spLocks noGrp="1"/>
          </p:cNvSpPr>
          <p:nvPr>
            <p:ph idx="1"/>
          </p:nvPr>
        </p:nvSpPr>
        <p:spPr>
          <a:xfrm>
            <a:off x="457200" y="5510830"/>
            <a:ext cx="8229600" cy="1244600"/>
          </a:xfrm>
        </p:spPr>
        <p:txBody>
          <a:bodyPr>
            <a:normAutofit/>
          </a:bodyPr>
          <a:lstStyle/>
          <a:p>
            <a:r>
              <a:rPr lang="en-US" sz="2000" dirty="0" smtClean="0">
                <a:hlinkClick r:id="rId2"/>
              </a:rPr>
              <a:t>http://www.ala.org/aasl/sites/ala.org.aasl/files/content/aaslpubsandjournals/aaslbooksandprod/principalsmanual.pdf</a:t>
            </a:r>
            <a:r>
              <a:rPr lang="en-US" sz="2000" dirty="0" smtClean="0"/>
              <a:t> </a:t>
            </a:r>
            <a:endParaRPr lang="en-US" sz="2000" dirty="0"/>
          </a:p>
        </p:txBody>
      </p:sp>
      <p:pic>
        <p:nvPicPr>
          <p:cNvPr id="4" name="Picture 3"/>
          <p:cNvPicPr>
            <a:picLocks noChangeAspect="1"/>
          </p:cNvPicPr>
          <p:nvPr/>
        </p:nvPicPr>
        <p:blipFill>
          <a:blip r:embed="rId3"/>
          <a:stretch>
            <a:fillRect/>
          </a:stretch>
        </p:blipFill>
        <p:spPr>
          <a:xfrm>
            <a:off x="457200" y="1213468"/>
            <a:ext cx="7886923" cy="4297362"/>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Next Time</a:t>
            </a:r>
            <a:endParaRPr lang="en-US" dirty="0"/>
          </a:p>
        </p:txBody>
      </p:sp>
      <p:sp>
        <p:nvSpPr>
          <p:cNvPr id="3" name="Content Placeholder 2"/>
          <p:cNvSpPr>
            <a:spLocks noGrp="1"/>
          </p:cNvSpPr>
          <p:nvPr>
            <p:ph idx="1"/>
          </p:nvPr>
        </p:nvSpPr>
        <p:spPr/>
        <p:txBody>
          <a:bodyPr/>
          <a:lstStyle/>
          <a:p>
            <a:r>
              <a:rPr lang="en-US" u="sng" dirty="0" smtClean="0">
                <a:hlinkClick r:id="rId2"/>
              </a:rPr>
              <a:t>Teaching Information Ethics to High School Students</a:t>
            </a:r>
            <a:r>
              <a:rPr lang="en-US" dirty="0" smtClean="0"/>
              <a:t> by Lehman</a:t>
            </a:r>
          </a:p>
          <a:p>
            <a:r>
              <a:rPr lang="en-US" u="sng" dirty="0" smtClean="0">
                <a:hlinkClick r:id="rId3"/>
              </a:rPr>
              <a:t>Teaching Ethical Behavior in the Global World of Information and the New AASL Standards</a:t>
            </a:r>
            <a:r>
              <a:rPr lang="en-US" dirty="0" smtClean="0"/>
              <a:t> by Dow </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100013"/>
            <a:ext cx="8229600" cy="420687"/>
          </a:xfrm>
        </p:spPr>
        <p:txBody>
          <a:bodyPr>
            <a:normAutofit/>
          </a:bodyPr>
          <a:lstStyle/>
          <a:p>
            <a:r>
              <a:rPr lang="en-US" sz="2000" dirty="0" smtClean="0">
                <a:solidFill>
                  <a:schemeClr val="bg1"/>
                </a:solidFill>
              </a:rPr>
              <a:t>Question of the week</a:t>
            </a:r>
            <a:endParaRPr lang="en-US" sz="2000" dirty="0">
              <a:solidFill>
                <a:schemeClr val="bg1"/>
              </a:solidFill>
            </a:endParaRPr>
          </a:p>
        </p:txBody>
      </p:sp>
      <p:graphicFrame>
        <p:nvGraphicFramePr>
          <p:cNvPr id="9" name="Content Placeholder 8"/>
          <p:cNvGraphicFramePr>
            <a:graphicFrameLocks noGrp="1"/>
          </p:cNvGraphicFramePr>
          <p:nvPr>
            <p:ph idx="1"/>
          </p:nvPr>
        </p:nvGraphicFramePr>
        <p:xfrm>
          <a:off x="254000" y="100013"/>
          <a:ext cx="8890000" cy="6632943"/>
        </p:xfrm>
        <a:graphic>
          <a:graphicData uri="http://schemas.openxmlformats.org/drawingml/2006/table">
            <a:tbl>
              <a:tblPr firstRow="1" bandRow="1">
                <a:tableStyleId>{D7AC3CCA-C797-4891-BE02-D94E43425B78}</a:tableStyleId>
              </a:tblPr>
              <a:tblGrid>
                <a:gridCol w="1289600"/>
                <a:gridCol w="7600400"/>
              </a:tblGrid>
              <a:tr h="281881">
                <a:tc>
                  <a:txBody>
                    <a:bodyPr/>
                    <a:lstStyle/>
                    <a:p>
                      <a:pPr algn="ctr"/>
                      <a:r>
                        <a:rPr lang="en-US" b="0" dirty="0" smtClean="0">
                          <a:solidFill>
                            <a:schemeClr val="tx1"/>
                          </a:solidFill>
                        </a:rPr>
                        <a:t>Becky</a:t>
                      </a:r>
                      <a:endParaRPr lang="en-US" b="0"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Sarah</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Amy</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Doug</a:t>
                      </a:r>
                      <a:endParaRPr lang="en-US" dirty="0">
                        <a:solidFill>
                          <a:schemeClr val="tx1"/>
                        </a:solidFill>
                      </a:endParaRPr>
                    </a:p>
                  </a:txBody>
                  <a:tcPr/>
                </a:tc>
                <a:tc>
                  <a:txBody>
                    <a:bodyPr/>
                    <a:lstStyle/>
                    <a:p>
                      <a:endParaRPr lang="en-US" dirty="0"/>
                    </a:p>
                  </a:txBody>
                  <a:tcPr/>
                </a:tc>
              </a:tr>
              <a:tr h="281881">
                <a:tc>
                  <a:txBody>
                    <a:bodyPr/>
                    <a:lstStyle/>
                    <a:p>
                      <a:pPr algn="ctr"/>
                      <a:r>
                        <a:rPr lang="en-US" dirty="0" err="1" smtClean="0">
                          <a:solidFill>
                            <a:schemeClr val="tx1"/>
                          </a:solidFill>
                        </a:rPr>
                        <a:t>Ashlie</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rgbClr val="000000"/>
                          </a:solidFill>
                        </a:rPr>
                        <a:t>Kelly</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Shannon</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Nate</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Mike</a:t>
                      </a:r>
                      <a:r>
                        <a:rPr lang="en-US" baseline="0" dirty="0" smtClean="0">
                          <a:solidFill>
                            <a:srgbClr val="000000"/>
                          </a:solidFill>
                        </a:rPr>
                        <a:t> H.</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Michelle</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Jen W.</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chemeClr val="tx1"/>
                          </a:solidFill>
                        </a:rPr>
                        <a:t>Shelly</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chemeClr val="tx1"/>
                          </a:solidFill>
                        </a:rPr>
                        <a:t>Betsy</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chemeClr val="tx1"/>
                          </a:solidFill>
                        </a:rPr>
                        <a:t>Kristin</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chemeClr val="tx1"/>
                          </a:solidFill>
                        </a:rPr>
                        <a:t>Dawn</a:t>
                      </a:r>
                      <a:endParaRPr lang="en-US" dirty="0">
                        <a:solidFill>
                          <a:schemeClr val="tx1"/>
                        </a:solidFill>
                      </a:endParaRPr>
                    </a:p>
                  </a:txBody>
                  <a:tcPr/>
                </a:tc>
                <a:tc>
                  <a:txBody>
                    <a:bodyPr/>
                    <a:lstStyle/>
                    <a:p>
                      <a:endParaRPr lang="en-US"/>
                    </a:p>
                  </a:txBody>
                  <a:tcPr/>
                </a:tc>
              </a:tr>
              <a:tr h="415023">
                <a:tc>
                  <a:txBody>
                    <a:bodyPr/>
                    <a:lstStyle/>
                    <a:p>
                      <a:pPr algn="ctr"/>
                      <a:r>
                        <a:rPr lang="en-US" dirty="0" smtClean="0">
                          <a:solidFill>
                            <a:schemeClr val="tx1"/>
                          </a:solidFill>
                        </a:rPr>
                        <a:t>Jennifer S.</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Kristi</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Mike S.</a:t>
                      </a:r>
                      <a:endParaRPr lang="en-US" dirty="0">
                        <a:solidFill>
                          <a:schemeClr val="tx1"/>
                        </a:solidFill>
                      </a:endParaRPr>
                    </a:p>
                  </a:txBody>
                  <a:tcPr/>
                </a:tc>
                <a:tc>
                  <a:txBody>
                    <a:bodyPr/>
                    <a:lstStyle/>
                    <a:p>
                      <a:endParaRPr lang="en-US" dirty="0"/>
                    </a:p>
                  </a:txBody>
                  <a:tcPr/>
                </a:tc>
              </a:tr>
            </a:tbl>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62502504"/>
      </p:ext>
    </p:extLst>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err="1" smtClean="0"/>
              <a:t>Houskeeping</a:t>
            </a:r>
            <a:endParaRPr lang="en-US" dirty="0" smtClean="0"/>
          </a:p>
          <a:p>
            <a:r>
              <a:rPr lang="en-US" dirty="0" smtClean="0"/>
              <a:t>Final Thoughts on Collaboration</a:t>
            </a:r>
          </a:p>
          <a:p>
            <a:r>
              <a:rPr lang="en-US" dirty="0" smtClean="0"/>
              <a:t>Guest Speaker Stephanie Vance</a:t>
            </a:r>
          </a:p>
          <a:p>
            <a:r>
              <a:rPr lang="en-US" dirty="0" smtClean="0"/>
              <a:t>Your Self Assessments</a:t>
            </a:r>
          </a:p>
          <a:p>
            <a:r>
              <a:rPr lang="en-US" dirty="0" smtClean="0"/>
              <a:t>Advocacy</a:t>
            </a:r>
          </a:p>
          <a:p>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Housekeeping</a:t>
            </a:r>
            <a:endParaRPr lang="en-US" dirty="0"/>
          </a:p>
        </p:txBody>
      </p:sp>
      <p:sp>
        <p:nvSpPr>
          <p:cNvPr id="3" name="Content Placeholder 2"/>
          <p:cNvSpPr>
            <a:spLocks noGrp="1"/>
          </p:cNvSpPr>
          <p:nvPr>
            <p:ph idx="1"/>
          </p:nvPr>
        </p:nvSpPr>
        <p:spPr/>
        <p:txBody>
          <a:bodyPr/>
          <a:lstStyle/>
          <a:p>
            <a:r>
              <a:rPr lang="en-US" dirty="0" smtClean="0"/>
              <a:t>Moveable Feast</a:t>
            </a:r>
          </a:p>
          <a:p>
            <a:r>
              <a:rPr lang="en-US" dirty="0" smtClean="0"/>
              <a:t>Collaboration Project Due</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Moveable Feast</a:t>
            </a:r>
            <a:endParaRPr lang="en-US" dirty="0"/>
          </a:p>
        </p:txBody>
      </p:sp>
      <p:sp>
        <p:nvSpPr>
          <p:cNvPr id="3" name="Content Placeholder 2"/>
          <p:cNvSpPr>
            <a:spLocks noGrp="1"/>
          </p:cNvSpPr>
          <p:nvPr>
            <p:ph idx="1"/>
          </p:nvPr>
        </p:nvSpPr>
        <p:spPr/>
        <p:txBody>
          <a:bodyPr/>
          <a:lstStyle/>
          <a:p>
            <a:r>
              <a:rPr lang="en-US" b="1" dirty="0" smtClean="0"/>
              <a:t>Cost $325 for the week</a:t>
            </a:r>
          </a:p>
          <a:p>
            <a:r>
              <a:rPr lang="en-US" b="1" dirty="0" smtClean="0"/>
              <a:t>2012 LOCATIONS</a:t>
            </a:r>
          </a:p>
          <a:p>
            <a:pPr lvl="1">
              <a:buFont typeface="Wingdings" charset="2"/>
              <a:buChar char="u"/>
            </a:pPr>
            <a:r>
              <a:rPr lang="en-US" b="1" dirty="0" smtClean="0"/>
              <a:t>June 11-15 – Bloomington</a:t>
            </a:r>
          </a:p>
          <a:p>
            <a:pPr lvl="1">
              <a:buFont typeface="Wingdings" charset="2"/>
              <a:buChar char="u"/>
            </a:pPr>
            <a:r>
              <a:rPr lang="en-US" b="1" dirty="0" smtClean="0"/>
              <a:t>June 18-22 – Bloomington</a:t>
            </a:r>
          </a:p>
          <a:p>
            <a:pPr lvl="1">
              <a:buFont typeface="Wingdings" charset="2"/>
              <a:buChar char="u"/>
            </a:pPr>
            <a:r>
              <a:rPr lang="en-US" b="1" dirty="0" smtClean="0"/>
              <a:t>July 9-13 - Bloomington</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Collaboration Final Thoughts</a:t>
            </a:r>
            <a:endParaRPr lang="en-US" dirty="0"/>
          </a:p>
        </p:txBody>
      </p:sp>
      <p:sp>
        <p:nvSpPr>
          <p:cNvPr id="3" name="Content Placeholder 2"/>
          <p:cNvSpPr>
            <a:spLocks noGrp="1"/>
          </p:cNvSpPr>
          <p:nvPr>
            <p:ph idx="1"/>
          </p:nvPr>
        </p:nvSpPr>
        <p:spPr/>
        <p:txBody>
          <a:bodyPr/>
          <a:lstStyle/>
          <a:p>
            <a:r>
              <a:rPr lang="en-US" dirty="0" smtClean="0"/>
              <a:t>What did you find was the most difficult part of collaboration?</a:t>
            </a:r>
          </a:p>
          <a:p>
            <a:r>
              <a:rPr lang="en-US" dirty="0" smtClean="0"/>
              <a:t>What made collaboration more likely to happen?</a:t>
            </a:r>
          </a:p>
          <a:p>
            <a:r>
              <a:rPr lang="en-US" dirty="0" smtClean="0"/>
              <a:t>What stellar examples of collaboration did you observe, and why do you think they were so successful?</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Whack on the Side of the Head</a:t>
            </a:r>
            <a:endParaRPr lang="en-US" dirty="0"/>
          </a:p>
        </p:txBody>
      </p:sp>
      <p:sp>
        <p:nvSpPr>
          <p:cNvPr id="3" name="Content Placeholder 2"/>
          <p:cNvSpPr>
            <a:spLocks noGrp="1"/>
          </p:cNvSpPr>
          <p:nvPr>
            <p:ph idx="1"/>
          </p:nvPr>
        </p:nvSpPr>
        <p:spPr>
          <a:xfrm>
            <a:off x="457201" y="2460171"/>
            <a:ext cx="5910942" cy="2801258"/>
          </a:xfrm>
        </p:spPr>
        <p:txBody>
          <a:bodyPr>
            <a:normAutofit/>
          </a:bodyPr>
          <a:lstStyle/>
          <a:p>
            <a:r>
              <a:rPr lang="en-US" dirty="0" smtClean="0"/>
              <a:t>Soft Thinking</a:t>
            </a:r>
          </a:p>
          <a:p>
            <a:r>
              <a:rPr lang="en-US" dirty="0" smtClean="0"/>
              <a:t>Hard Thinking</a:t>
            </a:r>
          </a:p>
          <a:p>
            <a:r>
              <a:rPr lang="en-US" dirty="0" smtClean="0">
                <a:hlinkClick r:id="rId2"/>
              </a:rPr>
              <a:t>http://www.creativethink.com</a:t>
            </a:r>
            <a:endParaRPr lang="en-US" dirty="0"/>
          </a:p>
        </p:txBody>
      </p:sp>
      <p:pic>
        <p:nvPicPr>
          <p:cNvPr id="4" name="Picture 3"/>
          <p:cNvPicPr>
            <a:picLocks noChangeAspect="1"/>
          </p:cNvPicPr>
          <p:nvPr/>
        </p:nvPicPr>
        <p:blipFill>
          <a:blip r:embed="rId3"/>
          <a:stretch>
            <a:fillRect/>
          </a:stretch>
        </p:blipFill>
        <p:spPr>
          <a:xfrm>
            <a:off x="6368143" y="2247900"/>
            <a:ext cx="1828800" cy="2794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my reading list</a:t>
            </a:r>
            <a:endParaRPr lang="en-US" dirty="0"/>
          </a:p>
        </p:txBody>
      </p:sp>
      <p:pic>
        <p:nvPicPr>
          <p:cNvPr id="4" name="Picture 3"/>
          <p:cNvPicPr>
            <a:picLocks noChangeAspect="1"/>
          </p:cNvPicPr>
          <p:nvPr/>
        </p:nvPicPr>
        <p:blipFill>
          <a:blip r:embed="rId2"/>
          <a:stretch>
            <a:fillRect/>
          </a:stretch>
        </p:blipFill>
        <p:spPr>
          <a:xfrm>
            <a:off x="2931825" y="1612419"/>
            <a:ext cx="3235599" cy="4891834"/>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19113</TotalTime>
  <Words>1194</Words>
  <Application>Microsoft Macintosh PowerPoint</Application>
  <PresentationFormat>On-screen Show (4:3)</PresentationFormat>
  <Paragraphs>120</Paragraphs>
  <Slides>25</Slides>
  <Notes>1</Notes>
  <HiddenSlides>0</HiddenSlides>
  <MMClips>0</MMClips>
  <ScaleCrop>false</ScaleCrop>
  <HeadingPairs>
    <vt:vector size="6" baseType="variant">
      <vt:variant>
        <vt:lpstr>Design Template</vt:lpstr>
      </vt:variant>
      <vt:variant>
        <vt:i4>1</vt:i4>
      </vt:variant>
      <vt:variant>
        <vt:lpstr>Links</vt:lpstr>
      </vt:variant>
      <vt:variant>
        <vt:i4>1</vt:i4>
      </vt:variant>
      <vt:variant>
        <vt:lpstr>Slide Titles</vt:lpstr>
      </vt:variant>
      <vt:variant>
        <vt:i4>25</vt:i4>
      </vt:variant>
    </vt:vector>
  </HeadingPairs>
  <TitlesOfParts>
    <vt:vector size="27" baseType="lpstr">
      <vt:lpstr>Office Theme</vt:lpstr>
      <vt:lpstr>???</vt:lpstr>
      <vt:lpstr>Information Literacy Instruction for School Libraries</vt:lpstr>
      <vt:lpstr>Welcome back Everyone!</vt:lpstr>
      <vt:lpstr>Question of the week</vt:lpstr>
      <vt:lpstr>Agenda</vt:lpstr>
      <vt:lpstr>Housekeeping</vt:lpstr>
      <vt:lpstr>The Moveable Feast</vt:lpstr>
      <vt:lpstr>Collaboration Final Thoughts</vt:lpstr>
      <vt:lpstr>A Whack on the Side of the Head</vt:lpstr>
      <vt:lpstr>On my reading list</vt:lpstr>
      <vt:lpstr> Stephanie Vance: Advocacy Guru</vt:lpstr>
      <vt:lpstr>Self Evaluation 1</vt:lpstr>
      <vt:lpstr>Self Evaluation 2</vt:lpstr>
      <vt:lpstr>Self Evaluation 3</vt:lpstr>
      <vt:lpstr>Action Plan</vt:lpstr>
      <vt:lpstr>Action Plan Options</vt:lpstr>
      <vt:lpstr>Action Plan</vt:lpstr>
      <vt:lpstr>Action Plan Rubric</vt:lpstr>
      <vt:lpstr>Action Plan</vt:lpstr>
      <vt:lpstr>Information Overload Syndrome</vt:lpstr>
      <vt:lpstr>Frontline Advocacy</vt:lpstr>
      <vt:lpstr>Frontline Advocacy Ten Basic Steps to Successful Frontline Advocacy for School Library Leadership </vt:lpstr>
      <vt:lpstr>Frontline Advocacy Ten Basic Steps to Successful Frontline Advocacy for School Library Leadership </vt:lpstr>
      <vt:lpstr>Advocacy: Knowing the issues</vt:lpstr>
      <vt:lpstr>The AASL Principal’s Manual</vt:lpstr>
      <vt:lpstr>For Next Time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Literacy</dc:title>
  <dc:creator>Chris Bohne</dc:creator>
  <cp:lastModifiedBy>Chris Bohne</cp:lastModifiedBy>
  <cp:revision>79</cp:revision>
  <dcterms:created xsi:type="dcterms:W3CDTF">2012-04-11T22:35:46Z</dcterms:created>
  <dcterms:modified xsi:type="dcterms:W3CDTF">2012-04-11T22:41:40Z</dcterms:modified>
</cp:coreProperties>
</file>